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diagrams/quickStyle1.xml" ContentType="application/vnd.openxmlformats-officedocument.drawingml.diagramStyle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gif" ContentType="image/gif"/>
  <Default Extension="vml" ContentType="application/vnd.openxmlformats-officedocument.vmlDrawing"/>
  <Override PartName="/ppt/diagrams/layout1.xml" ContentType="application/vnd.openxmlformats-officedocument.drawingml.diagram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74" r:id="rId3"/>
    <p:sldId id="257" r:id="rId4"/>
    <p:sldId id="258" r:id="rId5"/>
    <p:sldId id="259" r:id="rId6"/>
    <p:sldId id="260" r:id="rId7"/>
    <p:sldId id="261" r:id="rId8"/>
    <p:sldId id="263" r:id="rId9"/>
    <p:sldId id="268" r:id="rId10"/>
    <p:sldId id="262" r:id="rId11"/>
    <p:sldId id="264" r:id="rId12"/>
    <p:sldId id="267" r:id="rId13"/>
    <p:sldId id="265" r:id="rId14"/>
    <p:sldId id="266" r:id="rId15"/>
    <p:sldId id="270" r:id="rId16"/>
    <p:sldId id="269" r:id="rId17"/>
    <p:sldId id="271" r:id="rId18"/>
    <p:sldId id="272" r:id="rId19"/>
    <p:sldId id="273" r:id="rId20"/>
  </p:sldIdLst>
  <p:sldSz cx="9144000" cy="6858000" type="screen4x3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jl, gemiddeld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056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DCA1D8E-4A86-4D0C-BBA5-038ACCD7C07C}" type="doc">
      <dgm:prSet loTypeId="urn:microsoft.com/office/officeart/2005/8/layout/arrow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BE"/>
        </a:p>
      </dgm:t>
    </dgm:pt>
    <dgm:pt modelId="{73C7F05A-2389-45DA-9C32-90F932DDE696}">
      <dgm:prSet phldrT="[Tekst]"/>
      <dgm:spPr/>
      <dgm:t>
        <a:bodyPr/>
        <a:lstStyle/>
        <a:p>
          <a:r>
            <a:rPr lang="nl-BE" dirty="0" smtClean="0"/>
            <a:t>Correct: P 10° </a:t>
          </a:r>
          <a:br>
            <a:rPr lang="nl-BE" dirty="0" smtClean="0"/>
          </a:br>
          <a:r>
            <a:rPr lang="nl-BE" dirty="0" err="1" smtClean="0"/>
            <a:t>Estimate</a:t>
          </a:r>
          <a:r>
            <a:rPr lang="nl-BE" dirty="0" smtClean="0"/>
            <a:t>: P -10°</a:t>
          </a:r>
          <a:endParaRPr lang="nl-BE" dirty="0"/>
        </a:p>
      </dgm:t>
    </dgm:pt>
    <dgm:pt modelId="{92867039-3D40-419E-B071-F9502277AE9E}" type="parTrans" cxnId="{F59A14A4-6AC0-48A5-8A89-2167E44C008E}">
      <dgm:prSet/>
      <dgm:spPr/>
      <dgm:t>
        <a:bodyPr/>
        <a:lstStyle/>
        <a:p>
          <a:endParaRPr lang="nl-BE"/>
        </a:p>
      </dgm:t>
    </dgm:pt>
    <dgm:pt modelId="{6D5F215A-E79C-4F48-96F3-BB945CC5F5D1}" type="sibTrans" cxnId="{F59A14A4-6AC0-48A5-8A89-2167E44C008E}">
      <dgm:prSet/>
      <dgm:spPr/>
      <dgm:t>
        <a:bodyPr/>
        <a:lstStyle/>
        <a:p>
          <a:endParaRPr lang="nl-BE"/>
        </a:p>
      </dgm:t>
    </dgm:pt>
    <dgm:pt modelId="{880133F3-25EA-4BEE-9C01-D205800C0A1F}">
      <dgm:prSet phldrT="[Tekst]"/>
      <dgm:spPr/>
      <dgm:t>
        <a:bodyPr/>
        <a:lstStyle/>
        <a:p>
          <a:r>
            <a:rPr lang="nl-BE" dirty="0" smtClean="0"/>
            <a:t>Correct: P 5°</a:t>
          </a:r>
          <a:br>
            <a:rPr lang="nl-BE" dirty="0" smtClean="0"/>
          </a:br>
          <a:r>
            <a:rPr lang="nl-BE" dirty="0" err="1" smtClean="0"/>
            <a:t>Estimate</a:t>
          </a:r>
          <a:r>
            <a:rPr lang="nl-BE" dirty="0" smtClean="0"/>
            <a:t>: 0°</a:t>
          </a:r>
          <a:endParaRPr lang="nl-BE" dirty="0"/>
        </a:p>
      </dgm:t>
    </dgm:pt>
    <dgm:pt modelId="{26E09C2F-AF61-4B14-B7AE-C7E5E7E7661D}" type="parTrans" cxnId="{8886B865-AEAA-4221-B62E-78D8E8E56915}">
      <dgm:prSet/>
      <dgm:spPr/>
      <dgm:t>
        <a:bodyPr/>
        <a:lstStyle/>
        <a:p>
          <a:endParaRPr lang="nl-BE"/>
        </a:p>
      </dgm:t>
    </dgm:pt>
    <dgm:pt modelId="{3F2EBA7D-596E-42EB-813A-F17B4212AE4B}" type="sibTrans" cxnId="{8886B865-AEAA-4221-B62E-78D8E8E56915}">
      <dgm:prSet/>
      <dgm:spPr/>
      <dgm:t>
        <a:bodyPr/>
        <a:lstStyle/>
        <a:p>
          <a:endParaRPr lang="nl-BE"/>
        </a:p>
      </dgm:t>
    </dgm:pt>
    <dgm:pt modelId="{28CAA3E2-45A0-41E1-981E-AF5F1A485F51}" type="pres">
      <dgm:prSet presAssocID="{8DCA1D8E-4A86-4D0C-BBA5-038ACCD7C07C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nl-BE"/>
        </a:p>
      </dgm:t>
    </dgm:pt>
    <dgm:pt modelId="{FB4BDC12-108A-41A5-8401-8CB982FF528B}" type="pres">
      <dgm:prSet presAssocID="{8DCA1D8E-4A86-4D0C-BBA5-038ACCD7C07C}" presName="ribbon" presStyleLbl="node1" presStyleIdx="0" presStyleCnt="1" custLinFactNeighborX="1449" custLinFactNeighborY="2899"/>
      <dgm:spPr/>
    </dgm:pt>
    <dgm:pt modelId="{B51CE9EC-3A46-491B-8436-4C2342594456}" type="pres">
      <dgm:prSet presAssocID="{8DCA1D8E-4A86-4D0C-BBA5-038ACCD7C07C}" presName="leftArrowText" presStyleLbl="node1" presStyleIdx="0" presStyleCnt="1" custScaleY="68813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  <dgm:pt modelId="{3FA44B5D-1E79-4773-A206-32D03A00268C}" type="pres">
      <dgm:prSet presAssocID="{8DCA1D8E-4A86-4D0C-BBA5-038ACCD7C07C}" presName="rightArrow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nl-BE"/>
        </a:p>
      </dgm:t>
    </dgm:pt>
  </dgm:ptLst>
  <dgm:cxnLst>
    <dgm:cxn modelId="{A7D21649-7249-443D-B8FC-62C266C3AFD6}" type="presOf" srcId="{880133F3-25EA-4BEE-9C01-D205800C0A1F}" destId="{3FA44B5D-1E79-4773-A206-32D03A00268C}" srcOrd="0" destOrd="0" presId="urn:microsoft.com/office/officeart/2005/8/layout/arrow6"/>
    <dgm:cxn modelId="{8886B865-AEAA-4221-B62E-78D8E8E56915}" srcId="{8DCA1D8E-4A86-4D0C-BBA5-038ACCD7C07C}" destId="{880133F3-25EA-4BEE-9C01-D205800C0A1F}" srcOrd="1" destOrd="0" parTransId="{26E09C2F-AF61-4B14-B7AE-C7E5E7E7661D}" sibTransId="{3F2EBA7D-596E-42EB-813A-F17B4212AE4B}"/>
    <dgm:cxn modelId="{F59A14A4-6AC0-48A5-8A89-2167E44C008E}" srcId="{8DCA1D8E-4A86-4D0C-BBA5-038ACCD7C07C}" destId="{73C7F05A-2389-45DA-9C32-90F932DDE696}" srcOrd="0" destOrd="0" parTransId="{92867039-3D40-419E-B071-F9502277AE9E}" sibTransId="{6D5F215A-E79C-4F48-96F3-BB945CC5F5D1}"/>
    <dgm:cxn modelId="{48A8BB62-C970-4A3F-9B8A-F164274653D8}" type="presOf" srcId="{73C7F05A-2389-45DA-9C32-90F932DDE696}" destId="{B51CE9EC-3A46-491B-8436-4C2342594456}" srcOrd="0" destOrd="0" presId="urn:microsoft.com/office/officeart/2005/8/layout/arrow6"/>
    <dgm:cxn modelId="{769D1B66-9478-426E-AC8E-49BF76C98D04}" type="presOf" srcId="{8DCA1D8E-4A86-4D0C-BBA5-038ACCD7C07C}" destId="{28CAA3E2-45A0-41E1-981E-AF5F1A485F51}" srcOrd="0" destOrd="0" presId="urn:microsoft.com/office/officeart/2005/8/layout/arrow6"/>
    <dgm:cxn modelId="{B011A2D4-1E56-4C07-969A-59BE4D0FF1A8}" type="presParOf" srcId="{28CAA3E2-45A0-41E1-981E-AF5F1A485F51}" destId="{FB4BDC12-108A-41A5-8401-8CB982FF528B}" srcOrd="0" destOrd="0" presId="urn:microsoft.com/office/officeart/2005/8/layout/arrow6"/>
    <dgm:cxn modelId="{95296D23-68CA-4269-92A5-1D018D9044E6}" type="presParOf" srcId="{28CAA3E2-45A0-41E1-981E-AF5F1A485F51}" destId="{B51CE9EC-3A46-491B-8436-4C2342594456}" srcOrd="1" destOrd="0" presId="urn:microsoft.com/office/officeart/2005/8/layout/arrow6"/>
    <dgm:cxn modelId="{2143B92A-BB78-49F7-B52D-8FF94969C477}" type="presParOf" srcId="{28CAA3E2-45A0-41E1-981E-AF5F1A485F51}" destId="{3FA44B5D-1E79-4773-A206-32D03A00268C}" srcOrd="2" destOrd="0" presId="urn:microsoft.com/office/officeart/2005/8/layout/arrow6"/>
  </dgm:cxnLst>
  <dgm:bg/>
  <dgm:whole/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FB4BDC12-108A-41A5-8401-8CB982FF528B}">
      <dsp:nvSpPr>
        <dsp:cNvPr id="0" name=""/>
        <dsp:cNvSpPr/>
      </dsp:nvSpPr>
      <dsp:spPr>
        <a:xfrm>
          <a:off x="0" y="288040"/>
          <a:ext cx="4968552" cy="1987420"/>
        </a:xfrm>
        <a:prstGeom prst="leftRightRibb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51CE9EC-3A46-491B-8436-4C2342594456}">
      <dsp:nvSpPr>
        <dsp:cNvPr id="0" name=""/>
        <dsp:cNvSpPr/>
      </dsp:nvSpPr>
      <dsp:spPr>
        <a:xfrm>
          <a:off x="596226" y="730079"/>
          <a:ext cx="1639622" cy="670125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4008" rIns="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800" kern="1200" dirty="0" smtClean="0"/>
            <a:t>Correct: P 10° </a:t>
          </a:r>
          <a:br>
            <a:rPr lang="nl-BE" sz="1800" kern="1200" dirty="0" smtClean="0"/>
          </a:br>
          <a:r>
            <a:rPr lang="nl-BE" sz="1800" kern="1200" dirty="0" err="1" smtClean="0"/>
            <a:t>Estimate</a:t>
          </a:r>
          <a:r>
            <a:rPr lang="nl-BE" sz="1800" kern="1200" dirty="0" smtClean="0"/>
            <a:t>: P -10°</a:t>
          </a:r>
          <a:endParaRPr lang="nl-BE" sz="1800" kern="1200" dirty="0"/>
        </a:p>
      </dsp:txBody>
      <dsp:txXfrm>
        <a:off x="596226" y="730079"/>
        <a:ext cx="1639622" cy="670125"/>
      </dsp:txXfrm>
    </dsp:sp>
    <dsp:sp modelId="{3FA44B5D-1E79-4773-A206-32D03A00268C}">
      <dsp:nvSpPr>
        <dsp:cNvPr id="0" name=""/>
        <dsp:cNvSpPr/>
      </dsp:nvSpPr>
      <dsp:spPr>
        <a:xfrm>
          <a:off x="2484276" y="896211"/>
          <a:ext cx="1937735" cy="973836"/>
        </a:xfrm>
        <a:prstGeom prst="rect">
          <a:avLst/>
        </a:prstGeom>
        <a:noFill/>
        <a:ln w="25400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64008" rIns="0" bIns="6858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l-BE" sz="1800" kern="1200" dirty="0" smtClean="0"/>
            <a:t>Correct: P 5°</a:t>
          </a:r>
          <a:br>
            <a:rPr lang="nl-BE" sz="1800" kern="1200" dirty="0" smtClean="0"/>
          </a:br>
          <a:r>
            <a:rPr lang="nl-BE" sz="1800" kern="1200" dirty="0" err="1" smtClean="0"/>
            <a:t>Estimate</a:t>
          </a:r>
          <a:r>
            <a:rPr lang="nl-BE" sz="1800" kern="1200" dirty="0" smtClean="0"/>
            <a:t>: 0°</a:t>
          </a:r>
          <a:endParaRPr lang="nl-BE" sz="1800" kern="1200" dirty="0"/>
        </a:p>
      </dsp:txBody>
      <dsp:txXfrm>
        <a:off x="2484276" y="896211"/>
        <a:ext cx="1937735" cy="9738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6">
  <dgm:title val=""/>
  <dgm:desc val=""/>
  <dgm:catLst>
    <dgm:cat type="relationship" pri="4000"/>
    <dgm:cat type="process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ctr"/>
      <dgm:param type="vertAlign" val="mid"/>
      <dgm:param type="ar" val="2.5"/>
    </dgm:alg>
    <dgm:shape xmlns:r="http://schemas.openxmlformats.org/officeDocument/2006/relationships" r:blip="">
      <dgm:adjLst/>
    </dgm:shape>
    <dgm:presOf/>
    <dgm:constrLst>
      <dgm:constr type="primFontSz" for="des" ptType="node" op="equ"/>
      <dgm:constr type="w" for="ch" forName="ribbon" refType="h" refFor="ch" refForName="ribbon" fact="2.5"/>
      <dgm:constr type="h" for="ch" forName="leftArrowText" refType="h" fact="0.49"/>
      <dgm:constr type="ctrY" for="ch" forName="leftArrowText" refType="ctrY" refFor="ch" refForName="ribbon"/>
      <dgm:constr type="ctrYOff" for="ch" forName="leftArrowText" refType="h" refFor="ch" refForName="ribbon" fact="-0.08"/>
      <dgm:constr type="l" for="ch" forName="leftArrowText" refType="w" refFor="ch" refForName="ribbon" fact="0.12"/>
      <dgm:constr type="r" for="ch" forName="leftArrowText" refType="w" refFor="ch" refForName="ribbon" fact="0.45"/>
      <dgm:constr type="h" for="ch" forName="rightArrowText" refType="h" fact="0.49"/>
      <dgm:constr type="ctrY" for="ch" forName="rightArrowText" refType="ctrY" refFor="ch" refForName="ribbon"/>
      <dgm:constr type="ctrYOff" for="ch" forName="rightArrowText" refType="h" refFor="ch" refForName="ribbon" fact="0.08"/>
      <dgm:constr type="l" for="ch" forName="rightArrowText" refType="w" refFor="ch" refForName="ribbon" fact="0.5"/>
      <dgm:constr type="r" for="ch" forName="rightArrowText" refType="w" refFor="ch" refForName="ribbon" fact="0.89"/>
    </dgm:constrLst>
    <dgm:ruleLst/>
    <dgm:choose name="Name0">
      <dgm:if name="Name1" axis="ch" ptType="node" func="cnt" op="gte" val="1">
        <dgm:layoutNode name="ribbon" styleLbl="node1">
          <dgm:alg type="sp"/>
          <dgm:shape xmlns:r="http://schemas.openxmlformats.org/officeDocument/2006/relationships" type="leftRightRibbon" r:blip="">
            <dgm:adjLst/>
          </dgm:shape>
          <dgm:presOf/>
          <dgm:constrLst/>
          <dgm:ruleLst/>
        </dgm:layoutNode>
        <dgm:layoutNode name="lef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2">
            <dgm:if name="Name3" func="var" arg="dir" op="equ" val="norm">
              <dgm:presOf axis="ch desOrSelf" ptType="node node" st="1 1" cnt="1 0"/>
            </dgm:if>
            <dgm:else name="Name4">
              <dgm:presOf axis="ch desOrSelf" ptType="node node" st="2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  <dgm:layoutNode name="rightArrowText" styleLbl="node1">
          <dgm:varLst>
            <dgm:chMax val="0"/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rect" r:blip="" hideGeom="1">
            <dgm:adjLst/>
          </dgm:shape>
          <dgm:choose name="Name5">
            <dgm:if name="Name6" func="var" arg="dir" op="equ" val="norm">
              <dgm:presOf axis="ch desOrSelf" ptType="node node" st="2 1" cnt="1 0"/>
            </dgm:if>
            <dgm:else name="Name7">
              <dgm:presOf axis="ch desOrSelf" ptType="node node" st="1 1" cnt="1 0"/>
            </dgm:else>
          </dgm:choose>
          <dgm:constrLst>
            <dgm:constr type="primFontSz" val="65"/>
            <dgm:constr type="tMarg" refType="primFontSz" fact="0.28"/>
            <dgm:constr type="lMarg"/>
            <dgm:constr type="bMarg" refType="primFontSz" fact="0.3"/>
            <dgm:constr type="rMarg"/>
          </dgm:constrLst>
          <dgm:ruleLst>
            <dgm:rule type="primFontSz" val="5" fact="NaN" max="NaN"/>
          </dgm:ruleLst>
        </dgm:layoutNode>
      </dgm:if>
      <dgm:else name="Name8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788B8-30B2-40AB-A8D5-111EB4ECDA6E}" type="datetimeFigureOut">
              <a:rPr lang="nl-BE" smtClean="0"/>
              <a:pPr/>
              <a:t>30/06/2011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9EE4EE-46BE-4240-8818-BC6965D9260A}" type="slidenum">
              <a:rPr lang="nl-BE" smtClean="0"/>
              <a:pPr/>
              <a:t>‹nr.›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EE4EE-46BE-4240-8818-BC6965D9260A}" type="slidenum">
              <a:rPr lang="nl-BE" smtClean="0"/>
              <a:pPr/>
              <a:t>7</a:t>
            </a:fld>
            <a:endParaRPr lang="nl-BE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EE4EE-46BE-4240-8818-BC6965D9260A}" type="slidenum">
              <a:rPr lang="nl-BE" smtClean="0"/>
              <a:pPr/>
              <a:t>8</a:t>
            </a:fld>
            <a:endParaRPr lang="nl-BE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Test </a:t>
            </a:r>
            <a:r>
              <a:rPr lang="nl-BE" dirty="0" err="1" smtClean="0"/>
              <a:t>labeling</a:t>
            </a:r>
            <a:r>
              <a:rPr lang="nl-BE" dirty="0" smtClean="0"/>
              <a:t> is zelf aangebracht:</a:t>
            </a:r>
            <a:r>
              <a:rPr lang="nl-BE" baseline="0" dirty="0" smtClean="0"/>
              <a:t> niet gegarandeerd correct!!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EE4EE-46BE-4240-8818-BC6965D9260A}" type="slidenum">
              <a:rPr lang="nl-BE" smtClean="0"/>
              <a:pPr/>
              <a:t>10</a:t>
            </a:fld>
            <a:endParaRPr lang="nl-BE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Stabiel in tijd en ‘ruimte’</a:t>
            </a:r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9EE4EE-46BE-4240-8818-BC6965D9260A}" type="slidenum">
              <a:rPr lang="nl-BE" smtClean="0"/>
              <a:pPr/>
              <a:t>13</a:t>
            </a:fld>
            <a:endParaRPr lang="nl-BE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l-NL" smtClean="0"/>
              <a:t>Klik om het opmaakprofiel van de modelondertitel te bewerken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A9570-243D-44A3-A0FA-0675CD90DF8A}" type="datetimeFigureOut">
              <a:rPr lang="nl-BE" smtClean="0"/>
              <a:pPr/>
              <a:t>30/06/2011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B5437-F1BC-4072-8BF8-4EB39F9198CB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A9570-243D-44A3-A0FA-0675CD90DF8A}" type="datetimeFigureOut">
              <a:rPr lang="nl-BE" smtClean="0"/>
              <a:pPr/>
              <a:t>30/06/2011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B5437-F1BC-4072-8BF8-4EB39F9198CB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verticale tekst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A9570-243D-44A3-A0FA-0675CD90DF8A}" type="datetimeFigureOut">
              <a:rPr lang="nl-BE" smtClean="0"/>
              <a:pPr/>
              <a:t>30/06/2011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B5437-F1BC-4072-8BF8-4EB39F9198CB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A9570-243D-44A3-A0FA-0675CD90DF8A}" type="datetimeFigureOut">
              <a:rPr lang="nl-BE" smtClean="0"/>
              <a:pPr/>
              <a:t>30/06/2011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B5437-F1BC-4072-8BF8-4EB39F9198CB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A9570-243D-44A3-A0FA-0675CD90DF8A}" type="datetimeFigureOut">
              <a:rPr lang="nl-BE" smtClean="0"/>
              <a:pPr/>
              <a:t>30/06/2011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B5437-F1BC-4072-8BF8-4EB39F9198CB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A9570-243D-44A3-A0FA-0675CD90DF8A}" type="datetimeFigureOut">
              <a:rPr lang="nl-BE" smtClean="0"/>
              <a:pPr/>
              <a:t>30/06/2011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B5437-F1BC-4072-8BF8-4EB39F9198CB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4" name="Tijdelijke aanduiding voor inhoud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5" name="Tijdelijke aanduiding voor tekst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6" name="Tijdelijke aanduiding voor inhoud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7" name="Tijdelijke aanduiding voo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A9570-243D-44A3-A0FA-0675CD90DF8A}" type="datetimeFigureOut">
              <a:rPr lang="nl-BE" smtClean="0"/>
              <a:pPr/>
              <a:t>30/06/2011</a:t>
            </a:fld>
            <a:endParaRPr lang="nl-BE"/>
          </a:p>
        </p:txBody>
      </p:sp>
      <p:sp>
        <p:nvSpPr>
          <p:cNvPr id="8" name="Tijdelijke aanduiding voor voetteks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B5437-F1BC-4072-8BF8-4EB39F9198CB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A9570-243D-44A3-A0FA-0675CD90DF8A}" type="datetimeFigureOut">
              <a:rPr lang="nl-BE" smtClean="0"/>
              <a:pPr/>
              <a:t>30/06/2011</a:t>
            </a:fld>
            <a:endParaRPr lang="nl-BE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B5437-F1BC-4072-8BF8-4EB39F9198CB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A9570-243D-44A3-A0FA-0675CD90DF8A}" type="datetimeFigureOut">
              <a:rPr lang="nl-BE" smtClean="0"/>
              <a:pPr/>
              <a:t>30/06/2011</a:t>
            </a:fld>
            <a:endParaRPr lang="nl-BE"/>
          </a:p>
        </p:txBody>
      </p:sp>
      <p:sp>
        <p:nvSpPr>
          <p:cNvPr id="3" name="Tijdelijke aanduiding voor voetteks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B5437-F1BC-4072-8BF8-4EB39F9198CB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A9570-243D-44A3-A0FA-0675CD90DF8A}" type="datetimeFigureOut">
              <a:rPr lang="nl-BE" smtClean="0"/>
              <a:pPr/>
              <a:t>30/06/2011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B5437-F1BC-4072-8BF8-4EB39F9198CB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afbeelding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 smtClean="0"/>
              <a:t>Klik om de modelstijlen te bewerken</a:t>
            </a:r>
          </a:p>
        </p:txBody>
      </p:sp>
      <p:sp>
        <p:nvSpPr>
          <p:cNvPr id="5" name="Tijdelijke aanduiding voo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A9570-243D-44A3-A0FA-0675CD90DF8A}" type="datetimeFigureOut">
              <a:rPr lang="nl-BE" smtClean="0"/>
              <a:pPr/>
              <a:t>30/06/2011</a:t>
            </a:fld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AB5437-F1BC-4072-8BF8-4EB39F9198CB}" type="slidenum">
              <a:rPr lang="nl-BE" smtClean="0"/>
              <a:pPr/>
              <a:t>‹nr.›</a:t>
            </a:fld>
            <a:endParaRPr lang="nl-BE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smtClean="0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smtClean="0"/>
              <a:t>Klik om de modelstijlen te bewerken</a:t>
            </a:r>
          </a:p>
          <a:p>
            <a:pPr lvl="1"/>
            <a:r>
              <a:rPr lang="nl-NL" smtClean="0"/>
              <a:t>Tweede niveau</a:t>
            </a:r>
          </a:p>
          <a:p>
            <a:pPr lvl="2"/>
            <a:r>
              <a:rPr lang="nl-NL" smtClean="0"/>
              <a:t>Derde niveau</a:t>
            </a:r>
          </a:p>
          <a:p>
            <a:pPr lvl="3"/>
            <a:r>
              <a:rPr lang="nl-NL" smtClean="0"/>
              <a:t>Vierde niveau</a:t>
            </a:r>
          </a:p>
          <a:p>
            <a:pPr lvl="4"/>
            <a:r>
              <a:rPr lang="nl-NL" smtClean="0"/>
              <a:t>Vijfde niveau</a:t>
            </a:r>
            <a:endParaRPr lang="nl-BE"/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6A9570-243D-44A3-A0FA-0675CD90DF8A}" type="datetimeFigureOut">
              <a:rPr lang="nl-BE" smtClean="0"/>
              <a:pPr/>
              <a:t>30/06/2011</a:t>
            </a:fld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B5437-F1BC-4072-8BF8-4EB39F9198CB}" type="slidenum">
              <a:rPr lang="nl-BE" smtClean="0"/>
              <a:pPr/>
              <a:t>‹nr.›</a:t>
            </a:fld>
            <a:endParaRPr 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image" Target="../media/image18.png"/><Relationship Id="rId7" Type="http://schemas.openxmlformats.org/officeDocument/2006/relationships/diagramQuickStyle" Target="../diagrams/quickStyle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4" Type="http://schemas.openxmlformats.org/officeDocument/2006/relationships/image" Target="../media/image19.png"/><Relationship Id="rId9" Type="http://schemas.microsoft.com/office/2007/relationships/diagramDrawing" Target="../diagrams/drawin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oleObject" Target="../embeddings/oleObject2.bin"/><Relationship Id="rId9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620688"/>
            <a:ext cx="7772400" cy="1470025"/>
          </a:xfrm>
        </p:spPr>
        <p:txBody>
          <a:bodyPr>
            <a:normAutofit/>
          </a:bodyPr>
          <a:lstStyle/>
          <a:p>
            <a:r>
              <a:rPr lang="nl-BE" sz="6000" b="1" dirty="0" err="1" smtClean="0">
                <a:solidFill>
                  <a:srgbClr val="0070C0"/>
                </a:solidFill>
              </a:rPr>
              <a:t>Head</a:t>
            </a:r>
            <a:r>
              <a:rPr lang="nl-BE" sz="6000" b="1" dirty="0" smtClean="0">
                <a:solidFill>
                  <a:srgbClr val="0070C0"/>
                </a:solidFill>
              </a:rPr>
              <a:t> pose </a:t>
            </a:r>
            <a:r>
              <a:rPr lang="nl-BE" sz="6000" b="1" dirty="0" err="1" smtClean="0">
                <a:solidFill>
                  <a:srgbClr val="0070C0"/>
                </a:solidFill>
              </a:rPr>
              <a:t>estimation</a:t>
            </a:r>
            <a:endParaRPr lang="nl-BE" sz="6000" b="1" dirty="0">
              <a:solidFill>
                <a:srgbClr val="0070C0"/>
              </a:solidFill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1331640" y="5733256"/>
            <a:ext cx="6400800" cy="1124744"/>
          </a:xfrm>
        </p:spPr>
        <p:txBody>
          <a:bodyPr/>
          <a:lstStyle/>
          <a:p>
            <a:r>
              <a:rPr lang="nl-BE" dirty="0" smtClean="0"/>
              <a:t>Li </a:t>
            </a:r>
            <a:r>
              <a:rPr lang="nl-BE" dirty="0" err="1" smtClean="0"/>
              <a:t>Quan</a:t>
            </a:r>
            <a:r>
              <a:rPr lang="nl-BE" dirty="0" smtClean="0"/>
              <a:t> en Philippe </a:t>
            </a:r>
            <a:r>
              <a:rPr lang="nl-BE" dirty="0" err="1" smtClean="0"/>
              <a:t>Tanghe</a:t>
            </a:r>
            <a:endParaRPr lang="nl-BE" dirty="0"/>
          </a:p>
        </p:txBody>
      </p:sp>
      <p:pic>
        <p:nvPicPr>
          <p:cNvPr id="1026" name="Picture 2" descr="C:\Users\Philippe\Documents\My Dropbox\Computer Vision\verslag\img\pitchyawroll.png"/>
          <p:cNvPicPr>
            <a:picLocks noChangeAspect="1" noChangeArrowheads="1"/>
          </p:cNvPicPr>
          <p:nvPr/>
        </p:nvPicPr>
        <p:blipFill>
          <a:blip r:embed="rId2" cstate="print"/>
          <a:srcRect t="8804" b="6675"/>
          <a:stretch>
            <a:fillRect/>
          </a:stretch>
        </p:blipFill>
        <p:spPr bwMode="auto">
          <a:xfrm>
            <a:off x="2627784" y="2132856"/>
            <a:ext cx="3784600" cy="345638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Experimenten: NN</a:t>
            </a:r>
            <a:endParaRPr lang="nl-BE" dirty="0"/>
          </a:p>
        </p:txBody>
      </p:sp>
      <p:pic>
        <p:nvPicPr>
          <p:cNvPr id="20486" name="Picture 6" descr="C:\Users\Philippe\Documents\My Dropbox\Computer Vision\presentatie\img\nntabel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0292" y="2276872"/>
            <a:ext cx="8092521" cy="316835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Experimenten SVM</a:t>
            </a:r>
            <a:endParaRPr lang="nl-BE" dirty="0"/>
          </a:p>
        </p:txBody>
      </p:sp>
      <p:pic>
        <p:nvPicPr>
          <p:cNvPr id="21507" name="Picture 3" descr="C:\Users\Philippe\Documents\My Dropbox\Computer Vision\presentatie\img\svmtabel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3992" y="1600200"/>
            <a:ext cx="7356015" cy="452596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Voorbeelden NN - SVM</a:t>
            </a:r>
            <a:endParaRPr lang="nl-BE" dirty="0"/>
          </a:p>
        </p:txBody>
      </p:sp>
      <p:pic>
        <p:nvPicPr>
          <p:cNvPr id="23554" name="Picture 2" descr="C:\Users\Philippe\Desktop\computer vision\matlab_lsssvm\test\bs020_YR_L90_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4581128"/>
            <a:ext cx="1656184" cy="2034052"/>
          </a:xfrm>
          <a:prstGeom prst="rect">
            <a:avLst/>
          </a:prstGeom>
          <a:noFill/>
        </p:spPr>
      </p:pic>
      <p:pic>
        <p:nvPicPr>
          <p:cNvPr id="23555" name="Picture 3" descr="C:\Users\Philippe\Desktop\computer vision\matlab_lsssvm\test\bs021_YR_R30_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51720" y="4797152"/>
            <a:ext cx="1656184" cy="1827060"/>
          </a:xfrm>
          <a:prstGeom prst="rect">
            <a:avLst/>
          </a:prstGeom>
          <a:noFill/>
        </p:spPr>
      </p:pic>
      <p:pic>
        <p:nvPicPr>
          <p:cNvPr id="23556" name="Picture 4" descr="C:\Users\Philippe\Desktop\computer vision\matlab_lsssvm\test\bs022_PR_U_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51920" y="4725144"/>
            <a:ext cx="1584176" cy="1884138"/>
          </a:xfrm>
          <a:prstGeom prst="rect">
            <a:avLst/>
          </a:prstGeom>
          <a:noFill/>
        </p:spPr>
      </p:pic>
      <p:pic>
        <p:nvPicPr>
          <p:cNvPr id="23557" name="Picture 5" descr="C:\Users\Philippe\Desktop\computer vision\matlab_lsssvm\test\bs023_YR_L45_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580112" y="4869160"/>
            <a:ext cx="1713765" cy="1740968"/>
          </a:xfrm>
          <a:prstGeom prst="rect">
            <a:avLst/>
          </a:prstGeom>
          <a:noFill/>
        </p:spPr>
      </p:pic>
      <p:sp>
        <p:nvSpPr>
          <p:cNvPr id="12" name="Tijdelijke aanduiding voor inhoud 2"/>
          <p:cNvSpPr txBox="1">
            <a:spLocks/>
          </p:cNvSpPr>
          <p:nvPr/>
        </p:nvSpPr>
        <p:spPr>
          <a:xfrm>
            <a:off x="6372200" y="1340768"/>
            <a:ext cx="2232248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nl-B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 -90°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buSzTx/>
              <a:buFont typeface="Wingdings" pitchFamily="2" charset="2"/>
              <a:buChar char="ü"/>
              <a:tabLst/>
              <a:defRPr/>
            </a:pPr>
            <a:r>
              <a:rPr lang="nl-BE" sz="3200" dirty="0" smtClean="0"/>
              <a:t> Y 30°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nl-B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</a:t>
            </a:r>
            <a:r>
              <a:rPr kumimoji="0" lang="nl-BE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10°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buSzTx/>
              <a:buFont typeface="Wingdings" pitchFamily="2" charset="2"/>
              <a:buChar char="ü"/>
              <a:tabLst/>
              <a:defRPr/>
            </a:pPr>
            <a:r>
              <a:rPr lang="nl-BE" sz="3200" baseline="0" dirty="0" smtClean="0"/>
              <a:t> Y -45°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buSzTx/>
              <a:buFont typeface="Wingdings" pitchFamily="2" charset="2"/>
              <a:buChar char="ü"/>
              <a:tabLst/>
              <a:defRPr/>
            </a:pPr>
            <a:r>
              <a:rPr lang="nl-BE" sz="3200" dirty="0" smtClean="0"/>
              <a:t> P 5°</a:t>
            </a:r>
            <a:endParaRPr kumimoji="0" lang="nl-B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nl-B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Tijdelijke aanduiding voor inhoud 2"/>
          <p:cNvSpPr txBox="1">
            <a:spLocks/>
          </p:cNvSpPr>
          <p:nvPr/>
        </p:nvSpPr>
        <p:spPr>
          <a:xfrm>
            <a:off x="899592" y="1340768"/>
            <a:ext cx="2232248" cy="50405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nl-B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Y -90°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buSzTx/>
              <a:buFont typeface="Wingdings" pitchFamily="2" charset="2"/>
              <a:buChar char="ü"/>
              <a:tabLst/>
              <a:defRPr/>
            </a:pPr>
            <a:r>
              <a:rPr lang="nl-BE" sz="3200" dirty="0" smtClean="0"/>
              <a:t> Y 30°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buSzTx/>
              <a:buFont typeface="Wingdings" pitchFamily="2" charset="2"/>
              <a:buChar char="ü"/>
              <a:tabLst/>
              <a:defRPr/>
            </a:pPr>
            <a:r>
              <a:rPr kumimoji="0" lang="nl-B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P</a:t>
            </a:r>
            <a:r>
              <a:rPr kumimoji="0" lang="nl-BE" sz="32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10°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00B050"/>
              </a:buClr>
              <a:buSzTx/>
              <a:buFont typeface="Wingdings" pitchFamily="2" charset="2"/>
              <a:buChar char="ü"/>
              <a:tabLst/>
              <a:defRPr/>
            </a:pPr>
            <a:r>
              <a:rPr lang="nl-BE" sz="3200" baseline="0" dirty="0" smtClean="0"/>
              <a:t> Y -45°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rgbClr val="FF0000"/>
              </a:buClr>
              <a:buSzTx/>
              <a:buFont typeface="Calibri" pitchFamily="34" charset="0"/>
              <a:buChar char="x"/>
              <a:tabLst/>
              <a:defRPr/>
            </a:pPr>
            <a:r>
              <a:rPr lang="nl-BE" sz="3200" dirty="0" smtClean="0"/>
              <a:t> P -10°</a:t>
            </a:r>
            <a:endParaRPr kumimoji="0" lang="nl-B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nl-BE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23559" name="Picture 7" descr="C:\Users\Philippe\Desktop\computer vision\matlab_lsssvm\test\bs024_PR_SU_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524328" y="4725144"/>
            <a:ext cx="1423019" cy="189984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NN </a:t>
            </a:r>
            <a:r>
              <a:rPr lang="nl-BE" dirty="0" err="1" smtClean="0"/>
              <a:t>vs</a:t>
            </a:r>
            <a:r>
              <a:rPr lang="nl-BE" dirty="0" smtClean="0"/>
              <a:t> SVM</a:t>
            </a:r>
            <a:endParaRPr lang="nl-BE" dirty="0"/>
          </a:p>
        </p:txBody>
      </p:sp>
      <p:pic>
        <p:nvPicPr>
          <p:cNvPr id="22531" name="Picture 3" descr="C:\Users\Philippe\Documents\My Dropbox\Computer Vision\verslag\img\016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1628800"/>
            <a:ext cx="1440160" cy="1838503"/>
          </a:xfrm>
          <a:prstGeom prst="rect">
            <a:avLst/>
          </a:prstGeom>
          <a:noFill/>
        </p:spPr>
      </p:pic>
      <p:pic>
        <p:nvPicPr>
          <p:cNvPr id="22532" name="Picture 4" descr="C:\Users\Philippe\Documents\My Dropbox\Computer Vision\verslag\img\bs020_PR_SU_0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64288" y="1628800"/>
            <a:ext cx="1358136" cy="1827705"/>
          </a:xfrm>
          <a:prstGeom prst="rect">
            <a:avLst/>
          </a:prstGeom>
          <a:noFill/>
        </p:spPr>
      </p:pic>
      <p:graphicFrame>
        <p:nvGraphicFramePr>
          <p:cNvPr id="7" name="Diagram 6"/>
          <p:cNvGraphicFramePr/>
          <p:nvPr/>
        </p:nvGraphicFramePr>
        <p:xfrm>
          <a:off x="2195736" y="1412776"/>
          <a:ext cx="4968552" cy="24482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0" name="Tijdelijke aanduiding voor inhoud 2"/>
          <p:cNvSpPr txBox="1">
            <a:spLocks/>
          </p:cNvSpPr>
          <p:nvPr/>
        </p:nvSpPr>
        <p:spPr>
          <a:xfrm>
            <a:off x="395536" y="1700808"/>
            <a:ext cx="8291264" cy="442535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nl-B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nl-BE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nl-BE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nl-B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BE" sz="3200" noProof="0" dirty="0" smtClean="0"/>
              <a:t>Random </a:t>
            </a:r>
            <a:r>
              <a:rPr lang="nl-BE" sz="3200" noProof="0" dirty="0" err="1" smtClean="0"/>
              <a:t>vs</a:t>
            </a:r>
            <a:r>
              <a:rPr lang="nl-BE" sz="3200" noProof="0" dirty="0" smtClean="0"/>
              <a:t> stabiel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nl-BE" sz="3200" dirty="0" smtClean="0"/>
              <a:t>Parameterinstelling eenvoudiger bij SVM</a:t>
            </a:r>
            <a:endParaRPr lang="nl-BE" sz="3200" noProof="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BE" sz="3200" dirty="0" smtClean="0">
                <a:sym typeface="Wingdings" pitchFamily="2" charset="2"/>
              </a:rPr>
              <a:t>			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nl-BE" sz="3200" b="1" dirty="0" smtClean="0">
                <a:sym typeface="Wingdings" pitchFamily="2" charset="2"/>
              </a:rPr>
              <a:t>			 SVM algemeen beter</a:t>
            </a:r>
            <a:endParaRPr lang="nl-BE" sz="3200" b="1" noProof="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0" lang="nl-B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lang="nl-BE" sz="3200" dirty="0" smtClean="0"/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nl-BE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Gezichtsherkenning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>
            <a:normAutofit/>
          </a:bodyPr>
          <a:lstStyle/>
          <a:p>
            <a:r>
              <a:rPr lang="nl-BE" i="1" dirty="0" smtClean="0"/>
              <a:t>Map test images op één van de 5 gegeven neutrale gezichten</a:t>
            </a:r>
          </a:p>
          <a:p>
            <a:endParaRPr lang="nl-BE" dirty="0" smtClean="0"/>
          </a:p>
          <a:p>
            <a:endParaRPr lang="nl-BE" dirty="0" smtClean="0"/>
          </a:p>
        </p:txBody>
      </p:sp>
      <p:pic>
        <p:nvPicPr>
          <p:cNvPr id="29697" name="Picture 1" descr="C:\Users\Philippe\Documents\My Dropbox\Computer Vision\presentatie\img\bs020_N_N_0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5085184"/>
            <a:ext cx="1074420" cy="1514475"/>
          </a:xfrm>
          <a:prstGeom prst="rect">
            <a:avLst/>
          </a:prstGeom>
          <a:noFill/>
        </p:spPr>
      </p:pic>
      <p:pic>
        <p:nvPicPr>
          <p:cNvPr id="29698" name="Picture 2" descr="C:\Users\Philippe\Documents\My Dropbox\Computer Vision\presentatie\img\bs021_N_N_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11760" y="5157192"/>
            <a:ext cx="1028700" cy="1463040"/>
          </a:xfrm>
          <a:prstGeom prst="rect">
            <a:avLst/>
          </a:prstGeom>
          <a:noFill/>
        </p:spPr>
      </p:pic>
      <p:pic>
        <p:nvPicPr>
          <p:cNvPr id="29699" name="Picture 3" descr="C:\Users\Philippe\Documents\My Dropbox\Computer Vision\presentatie\img\bs022_N_N_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5936" y="5190300"/>
            <a:ext cx="1138426" cy="1445932"/>
          </a:xfrm>
          <a:prstGeom prst="rect">
            <a:avLst/>
          </a:prstGeom>
          <a:noFill/>
        </p:spPr>
      </p:pic>
      <p:pic>
        <p:nvPicPr>
          <p:cNvPr id="29700" name="Picture 4" descr="C:\Users\Philippe\Documents\My Dropbox\Computer Vision\presentatie\img\bs023_N_N_0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96136" y="5229200"/>
            <a:ext cx="1102995" cy="1365885"/>
          </a:xfrm>
          <a:prstGeom prst="rect">
            <a:avLst/>
          </a:prstGeom>
          <a:noFill/>
        </p:spPr>
      </p:pic>
      <p:pic>
        <p:nvPicPr>
          <p:cNvPr id="29701" name="Picture 5" descr="C:\Users\Philippe\Documents\My Dropbox\Computer Vision\presentatie\img\bs024_N_N_0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452320" y="5085184"/>
            <a:ext cx="1137285" cy="1514475"/>
          </a:xfrm>
          <a:prstGeom prst="rect">
            <a:avLst/>
          </a:prstGeom>
          <a:noFill/>
        </p:spPr>
      </p:pic>
      <p:pic>
        <p:nvPicPr>
          <p:cNvPr id="29702" name="Picture 6" descr="C:\Users\Philippe\Desktop\computer vision\matlab_svm\test\006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79912" y="2780928"/>
            <a:ext cx="1224136" cy="1350435"/>
          </a:xfrm>
          <a:prstGeom prst="rect">
            <a:avLst/>
          </a:prstGeom>
          <a:noFill/>
        </p:spPr>
      </p:pic>
      <p:sp>
        <p:nvSpPr>
          <p:cNvPr id="11" name="PIJL-OMLAAG 10"/>
          <p:cNvSpPr/>
          <p:nvPr/>
        </p:nvSpPr>
        <p:spPr>
          <a:xfrm>
            <a:off x="4355976" y="4221088"/>
            <a:ext cx="216024" cy="72008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PIJL-OMLAAG 11"/>
          <p:cNvSpPr/>
          <p:nvPr/>
        </p:nvSpPr>
        <p:spPr>
          <a:xfrm rot="2140758">
            <a:off x="3341465" y="4141136"/>
            <a:ext cx="227674" cy="79208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3" name="PIJL-OMLAAG 12"/>
          <p:cNvSpPr/>
          <p:nvPr/>
        </p:nvSpPr>
        <p:spPr>
          <a:xfrm rot="3300800">
            <a:off x="2044942" y="3909246"/>
            <a:ext cx="227674" cy="115669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4" name="PIJL-OMLAAG 13"/>
          <p:cNvSpPr/>
          <p:nvPr/>
        </p:nvSpPr>
        <p:spPr>
          <a:xfrm rot="18748086">
            <a:off x="5505425" y="4081440"/>
            <a:ext cx="227674" cy="90548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5" name="PIJL-OMLAAG 14"/>
          <p:cNvSpPr/>
          <p:nvPr/>
        </p:nvSpPr>
        <p:spPr>
          <a:xfrm rot="17628572">
            <a:off x="6797549" y="3768968"/>
            <a:ext cx="227674" cy="1484268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6" name="Tekstvak 15"/>
          <p:cNvSpPr txBox="1"/>
          <p:nvPr/>
        </p:nvSpPr>
        <p:spPr>
          <a:xfrm>
            <a:off x="5508104" y="3284984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7200" b="1" dirty="0" smtClean="0">
                <a:solidFill>
                  <a:srgbClr val="0070C0"/>
                </a:solidFill>
              </a:rPr>
              <a:t>?</a:t>
            </a:r>
            <a:endParaRPr lang="nl-BE" sz="7200" b="1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Aanpakken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smtClean="0"/>
              <a:t>Algemene methodes</a:t>
            </a:r>
          </a:p>
          <a:p>
            <a:pPr lvl="1"/>
            <a:r>
              <a:rPr lang="nl-BE" dirty="0" smtClean="0"/>
              <a:t>Holistische (bv </a:t>
            </a:r>
            <a:r>
              <a:rPr lang="nl-BE" dirty="0" err="1" smtClean="0"/>
              <a:t>eigenfaces</a:t>
            </a:r>
            <a:r>
              <a:rPr lang="nl-BE" dirty="0" smtClean="0"/>
              <a:t>)</a:t>
            </a:r>
          </a:p>
          <a:p>
            <a:pPr lvl="1"/>
            <a:r>
              <a:rPr lang="nl-BE" dirty="0" smtClean="0"/>
              <a:t>Lokale (bv </a:t>
            </a:r>
            <a:r>
              <a:rPr lang="nl-BE" dirty="0" err="1" smtClean="0"/>
              <a:t>template</a:t>
            </a:r>
            <a:r>
              <a:rPr lang="nl-BE" dirty="0" smtClean="0"/>
              <a:t> </a:t>
            </a:r>
            <a:r>
              <a:rPr lang="nl-BE" dirty="0" err="1" smtClean="0"/>
              <a:t>matching</a:t>
            </a:r>
            <a:r>
              <a:rPr lang="nl-BE" dirty="0" smtClean="0"/>
              <a:t>)</a:t>
            </a:r>
          </a:p>
          <a:p>
            <a:r>
              <a:rPr lang="nl-BE" dirty="0" smtClean="0"/>
              <a:t>transformatie van poses</a:t>
            </a:r>
          </a:p>
          <a:p>
            <a:pPr lvl="1"/>
            <a:r>
              <a:rPr lang="nl-BE" dirty="0" smtClean="0"/>
              <a:t>In 2D (bv </a:t>
            </a:r>
            <a:r>
              <a:rPr lang="nl-BE" dirty="0" err="1" smtClean="0"/>
              <a:t>active</a:t>
            </a:r>
            <a:r>
              <a:rPr lang="nl-BE" dirty="0" smtClean="0"/>
              <a:t> </a:t>
            </a:r>
            <a:r>
              <a:rPr lang="nl-BE" dirty="0" err="1" smtClean="0"/>
              <a:t>appearance</a:t>
            </a:r>
            <a:r>
              <a:rPr lang="nl-BE" dirty="0" smtClean="0"/>
              <a:t> models)</a:t>
            </a:r>
          </a:p>
          <a:p>
            <a:pPr lvl="1"/>
            <a:r>
              <a:rPr lang="nl-BE" dirty="0" smtClean="0"/>
              <a:t>In 3D (bv </a:t>
            </a:r>
            <a:r>
              <a:rPr lang="nl-BE" dirty="0" err="1" smtClean="0"/>
              <a:t>cylindrical</a:t>
            </a:r>
            <a:r>
              <a:rPr lang="nl-BE" dirty="0" smtClean="0"/>
              <a:t> 3D pose </a:t>
            </a:r>
            <a:r>
              <a:rPr lang="nl-BE" dirty="0" err="1" smtClean="0"/>
              <a:t>recovery</a:t>
            </a:r>
            <a:r>
              <a:rPr lang="nl-BE" dirty="0" smtClean="0"/>
              <a:t>) </a:t>
            </a:r>
          </a:p>
          <a:p>
            <a:pPr>
              <a:buNone/>
            </a:pPr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Implementatie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/>
          <a:lstStyle/>
          <a:p>
            <a:r>
              <a:rPr lang="nl-BE" dirty="0" smtClean="0"/>
              <a:t>Eenvoudig systeem gebaseerd op </a:t>
            </a:r>
            <a:r>
              <a:rPr lang="nl-BE" dirty="0" err="1" smtClean="0"/>
              <a:t>eigenfaces</a:t>
            </a:r>
            <a:r>
              <a:rPr lang="nl-BE" dirty="0" smtClean="0"/>
              <a:t> algoritme</a:t>
            </a:r>
          </a:p>
          <a:p>
            <a:pPr lvl="1"/>
            <a:r>
              <a:rPr lang="nl-BE" dirty="0" smtClean="0"/>
              <a:t>Analoog (PCA op neutrale </a:t>
            </a:r>
            <a:r>
              <a:rPr lang="nl-BE" dirty="0" err="1" smtClean="0"/>
              <a:t>testfaces</a:t>
            </a:r>
            <a:r>
              <a:rPr lang="nl-BE" dirty="0" smtClean="0"/>
              <a:t>)</a:t>
            </a:r>
          </a:p>
          <a:p>
            <a:pPr lvl="1"/>
            <a:r>
              <a:rPr lang="nl-BE" dirty="0" smtClean="0"/>
              <a:t>Euclidische afstand als </a:t>
            </a:r>
            <a:r>
              <a:rPr lang="nl-BE" dirty="0" err="1" smtClean="0"/>
              <a:t>dissimilariteitsscore</a:t>
            </a:r>
            <a:endParaRPr lang="nl-BE" dirty="0" smtClean="0"/>
          </a:p>
          <a:p>
            <a:pPr lvl="1"/>
            <a:r>
              <a:rPr lang="nl-BE" dirty="0" smtClean="0"/>
              <a:t>45 % </a:t>
            </a:r>
            <a:r>
              <a:rPr lang="nl-BE" dirty="0" err="1" smtClean="0"/>
              <a:t>herkenningsrate</a:t>
            </a:r>
            <a:endParaRPr lang="nl-BE" dirty="0" smtClean="0"/>
          </a:p>
          <a:p>
            <a:pPr lvl="1"/>
            <a:r>
              <a:rPr lang="nl-BE" dirty="0" smtClean="0"/>
              <a:t>geen rekening met pose</a:t>
            </a:r>
          </a:p>
          <a:p>
            <a:pPr lvl="2">
              <a:buNone/>
            </a:pPr>
            <a:r>
              <a:rPr lang="nl-BE" dirty="0" smtClean="0">
                <a:sym typeface="Wingdings" pitchFamily="2" charset="2"/>
              </a:rPr>
              <a:t> Moeilijker voor grote rotatie</a:t>
            </a:r>
            <a:endParaRPr lang="nl-BE" dirty="0" smtClean="0"/>
          </a:p>
          <a:p>
            <a:endParaRPr lang="nl-BE" dirty="0"/>
          </a:p>
        </p:txBody>
      </p:sp>
      <p:pic>
        <p:nvPicPr>
          <p:cNvPr id="30722" name="Picture 2" descr="C:\Users\Philippe\Documents\My Dropbox\Computer Vision\verslag\img\eigenfaces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14782" y="3861048"/>
            <a:ext cx="3829218" cy="285293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sz="5300" dirty="0" smtClean="0"/>
              <a:t>Conclusie</a:t>
            </a:r>
            <a:r>
              <a:rPr lang="nl-BE" dirty="0" smtClean="0"/>
              <a:t>:</a:t>
            </a:r>
            <a:br>
              <a:rPr lang="nl-BE" dirty="0" smtClean="0"/>
            </a:br>
            <a:r>
              <a:rPr lang="nl-BE" sz="4000" dirty="0" err="1" smtClean="0"/>
              <a:t>Pose-estimatie</a:t>
            </a:r>
            <a:endParaRPr lang="nl-BE" sz="40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1844824"/>
            <a:ext cx="8229600" cy="4525963"/>
          </a:xfrm>
        </p:spPr>
        <p:txBody>
          <a:bodyPr>
            <a:normAutofit/>
          </a:bodyPr>
          <a:lstStyle/>
          <a:p>
            <a:r>
              <a:rPr lang="nl-BE" dirty="0" err="1" smtClean="0"/>
              <a:t>Non-linear</a:t>
            </a:r>
            <a:r>
              <a:rPr lang="nl-BE" dirty="0" smtClean="0"/>
              <a:t> </a:t>
            </a:r>
            <a:r>
              <a:rPr lang="nl-BE" dirty="0" err="1" smtClean="0"/>
              <a:t>regression</a:t>
            </a:r>
            <a:endParaRPr lang="nl-BE" dirty="0" smtClean="0"/>
          </a:p>
          <a:p>
            <a:r>
              <a:rPr lang="nl-BE" dirty="0" smtClean="0"/>
              <a:t>32x32, grijswaarden, </a:t>
            </a:r>
            <a:r>
              <a:rPr lang="nl-BE" dirty="0" err="1" smtClean="0"/>
              <a:t>histogramequalisatie</a:t>
            </a:r>
            <a:r>
              <a:rPr lang="nl-BE" dirty="0" smtClean="0"/>
              <a:t>, PCA (20)</a:t>
            </a:r>
          </a:p>
          <a:p>
            <a:r>
              <a:rPr lang="nl-BE" sz="3200" dirty="0" smtClean="0"/>
              <a:t>SVM beter dan NN</a:t>
            </a:r>
          </a:p>
          <a:p>
            <a:r>
              <a:rPr lang="nl-BE" sz="3200" dirty="0" err="1" smtClean="0"/>
              <a:t>Yaw</a:t>
            </a:r>
            <a:r>
              <a:rPr lang="nl-BE" sz="3200" dirty="0" smtClean="0"/>
              <a:t> makkelijker dan </a:t>
            </a:r>
            <a:r>
              <a:rPr lang="nl-BE" sz="3200" dirty="0" err="1" smtClean="0"/>
              <a:t>pitch</a:t>
            </a:r>
            <a:endParaRPr lang="nl-BE" sz="3200" dirty="0" smtClean="0"/>
          </a:p>
          <a:p>
            <a:r>
              <a:rPr lang="nl-BE" sz="3200" dirty="0" smtClean="0"/>
              <a:t>Test </a:t>
            </a:r>
            <a:r>
              <a:rPr lang="nl-BE" sz="3200" dirty="0" err="1" smtClean="0"/>
              <a:t>accuracies</a:t>
            </a:r>
            <a:r>
              <a:rPr lang="nl-BE" sz="3200" dirty="0" smtClean="0"/>
              <a:t>: </a:t>
            </a:r>
            <a:r>
              <a:rPr lang="nl-BE" sz="3200" dirty="0" err="1" smtClean="0"/>
              <a:t>Yaw</a:t>
            </a:r>
            <a:r>
              <a:rPr lang="nl-BE" sz="3200" dirty="0" smtClean="0"/>
              <a:t>: 100%, </a:t>
            </a:r>
            <a:r>
              <a:rPr lang="nl-BE" sz="3200" dirty="0" err="1" smtClean="0"/>
              <a:t>Pitch</a:t>
            </a:r>
            <a:r>
              <a:rPr lang="nl-BE" sz="3200" dirty="0" smtClean="0"/>
              <a:t>: 85%</a:t>
            </a:r>
          </a:p>
          <a:p>
            <a:pPr lvl="1"/>
            <a:endParaRPr lang="nl-BE" sz="32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sz="5300" dirty="0" smtClean="0"/>
              <a:t>Conclusie</a:t>
            </a:r>
            <a:r>
              <a:rPr lang="nl-BE" dirty="0" smtClean="0"/>
              <a:t>:</a:t>
            </a:r>
            <a:br>
              <a:rPr lang="nl-BE" dirty="0" smtClean="0"/>
            </a:br>
            <a:r>
              <a:rPr lang="nl-BE" sz="4000" dirty="0" smtClean="0"/>
              <a:t>Gezichtsherkenning</a:t>
            </a:r>
            <a:endParaRPr lang="nl-BE" sz="40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57200" y="2708920"/>
            <a:ext cx="8229600" cy="3417243"/>
          </a:xfrm>
        </p:spPr>
        <p:txBody>
          <a:bodyPr/>
          <a:lstStyle/>
          <a:p>
            <a:r>
              <a:rPr lang="nl-BE" dirty="0" err="1" smtClean="0"/>
              <a:t>Eigenfaces</a:t>
            </a:r>
            <a:endParaRPr lang="nl-BE" dirty="0" smtClean="0"/>
          </a:p>
          <a:p>
            <a:r>
              <a:rPr lang="nl-BE" dirty="0" smtClean="0"/>
              <a:t>45% </a:t>
            </a:r>
            <a:r>
              <a:rPr lang="nl-BE" dirty="0" err="1" smtClean="0"/>
              <a:t>herkenningsaccuracy</a:t>
            </a:r>
            <a:endParaRPr lang="nl-BE" dirty="0" smtClean="0"/>
          </a:p>
          <a:p>
            <a:r>
              <a:rPr lang="nl-BE" dirty="0" smtClean="0"/>
              <a:t>Geen rekening met posevariatie</a:t>
            </a:r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BE" sz="5300" dirty="0" smtClean="0"/>
              <a:t>Conclusie</a:t>
            </a:r>
            <a:r>
              <a:rPr lang="nl-BE" dirty="0" smtClean="0"/>
              <a:t>:</a:t>
            </a:r>
            <a:br>
              <a:rPr lang="nl-BE" dirty="0" smtClean="0"/>
            </a:br>
            <a:r>
              <a:rPr lang="nl-BE" sz="4000" dirty="0" smtClean="0"/>
              <a:t>Uitbreidingen</a:t>
            </a:r>
            <a:endParaRPr lang="nl-BE" sz="4000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meer vrijheidsgraden:</a:t>
            </a:r>
          </a:p>
          <a:p>
            <a:pPr lvl="1"/>
            <a:r>
              <a:rPr lang="nl-BE" dirty="0" err="1" smtClean="0"/>
              <a:t>roll</a:t>
            </a:r>
            <a:r>
              <a:rPr lang="nl-BE" dirty="0" smtClean="0"/>
              <a:t>, combinatie rotaties</a:t>
            </a:r>
          </a:p>
          <a:p>
            <a:pPr lvl="1"/>
            <a:r>
              <a:rPr lang="nl-BE" dirty="0" smtClean="0"/>
              <a:t>“continue” pose</a:t>
            </a:r>
          </a:p>
          <a:p>
            <a:pPr lvl="1"/>
            <a:r>
              <a:rPr lang="nl-BE" dirty="0" smtClean="0"/>
              <a:t>gelaatsexpressies</a:t>
            </a:r>
          </a:p>
          <a:p>
            <a:pPr lvl="1"/>
            <a:r>
              <a:rPr lang="nl-BE" dirty="0" smtClean="0"/>
              <a:t>accessoires (bril)</a:t>
            </a:r>
          </a:p>
          <a:p>
            <a:pPr lvl="1"/>
            <a:r>
              <a:rPr lang="nl-BE" dirty="0" smtClean="0"/>
              <a:t>…</a:t>
            </a:r>
          </a:p>
          <a:p>
            <a:r>
              <a:rPr lang="nl-BE" smtClean="0"/>
              <a:t>gezichtsherkenning </a:t>
            </a:r>
            <a:r>
              <a:rPr lang="nl-BE" dirty="0" err="1" smtClean="0"/>
              <a:t>mbv</a:t>
            </a:r>
            <a:r>
              <a:rPr lang="nl-BE" dirty="0" smtClean="0"/>
              <a:t> </a:t>
            </a:r>
            <a:r>
              <a:rPr lang="nl-BE" dirty="0" err="1" smtClean="0"/>
              <a:t>pose-estimatie</a:t>
            </a:r>
            <a:endParaRPr lang="nl-BE" dirty="0" smtClean="0"/>
          </a:p>
          <a:p>
            <a:r>
              <a:rPr lang="nl-BE" dirty="0" smtClean="0"/>
              <a:t>hybride…</a:t>
            </a:r>
          </a:p>
          <a:p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Inhoudsopgave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 smtClean="0"/>
              <a:t>Head</a:t>
            </a:r>
            <a:r>
              <a:rPr lang="nl-BE" dirty="0" smtClean="0"/>
              <a:t> pose: aanpakken</a:t>
            </a:r>
          </a:p>
          <a:p>
            <a:r>
              <a:rPr lang="nl-BE" dirty="0" err="1" smtClean="0"/>
              <a:t>Nonlinear</a:t>
            </a:r>
            <a:r>
              <a:rPr lang="nl-BE" dirty="0" smtClean="0"/>
              <a:t> </a:t>
            </a:r>
            <a:r>
              <a:rPr lang="nl-BE" dirty="0" err="1" smtClean="0"/>
              <a:t>regression</a:t>
            </a:r>
            <a:endParaRPr lang="nl-BE" dirty="0" smtClean="0"/>
          </a:p>
          <a:p>
            <a:r>
              <a:rPr lang="nl-BE" dirty="0" smtClean="0"/>
              <a:t>Algemeen proces</a:t>
            </a:r>
          </a:p>
          <a:p>
            <a:r>
              <a:rPr lang="nl-BE" dirty="0" smtClean="0"/>
              <a:t>Implementatie</a:t>
            </a:r>
          </a:p>
          <a:p>
            <a:r>
              <a:rPr lang="nl-BE" dirty="0" smtClean="0"/>
              <a:t>Resultaten</a:t>
            </a:r>
          </a:p>
          <a:p>
            <a:r>
              <a:rPr lang="nl-BE" dirty="0" smtClean="0"/>
              <a:t>Gezichtsherkenning</a:t>
            </a:r>
          </a:p>
          <a:p>
            <a:r>
              <a:rPr lang="nl-BE" dirty="0" smtClean="0"/>
              <a:t>Conclusie</a:t>
            </a:r>
          </a:p>
          <a:p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 dirty="0" smtClean="0"/>
              <a:t>Aanpakken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BE" dirty="0" err="1" smtClean="0"/>
              <a:t>Appearance</a:t>
            </a:r>
            <a:r>
              <a:rPr lang="nl-BE" dirty="0" smtClean="0"/>
              <a:t> </a:t>
            </a:r>
            <a:r>
              <a:rPr lang="nl-BE" dirty="0" err="1" smtClean="0"/>
              <a:t>template</a:t>
            </a:r>
            <a:endParaRPr lang="nl-BE" dirty="0" smtClean="0"/>
          </a:p>
          <a:p>
            <a:r>
              <a:rPr lang="nl-BE" dirty="0" smtClean="0"/>
              <a:t>Detector </a:t>
            </a:r>
            <a:r>
              <a:rPr lang="nl-BE" dirty="0" err="1" smtClean="0"/>
              <a:t>array</a:t>
            </a:r>
            <a:endParaRPr lang="nl-BE" dirty="0" smtClean="0"/>
          </a:p>
          <a:p>
            <a:r>
              <a:rPr lang="nl-BE" dirty="0" err="1" smtClean="0"/>
              <a:t>Nonlinear</a:t>
            </a:r>
            <a:r>
              <a:rPr lang="nl-BE" dirty="0" smtClean="0"/>
              <a:t> </a:t>
            </a:r>
            <a:r>
              <a:rPr lang="nl-BE" dirty="0" err="1" smtClean="0"/>
              <a:t>regression</a:t>
            </a:r>
            <a:endParaRPr lang="nl-BE" dirty="0" smtClean="0"/>
          </a:p>
          <a:p>
            <a:r>
              <a:rPr lang="nl-BE" dirty="0" err="1" smtClean="0"/>
              <a:t>Manifold</a:t>
            </a:r>
            <a:r>
              <a:rPr lang="nl-BE" dirty="0" smtClean="0"/>
              <a:t> </a:t>
            </a:r>
            <a:r>
              <a:rPr lang="nl-BE" dirty="0" err="1" smtClean="0"/>
              <a:t>embedding</a:t>
            </a:r>
            <a:endParaRPr lang="nl-BE" dirty="0" smtClean="0"/>
          </a:p>
          <a:p>
            <a:r>
              <a:rPr lang="nl-BE" dirty="0" err="1" smtClean="0"/>
              <a:t>Flexible</a:t>
            </a:r>
            <a:r>
              <a:rPr lang="nl-BE" dirty="0" smtClean="0"/>
              <a:t> model</a:t>
            </a:r>
          </a:p>
          <a:p>
            <a:r>
              <a:rPr lang="nl-BE" dirty="0" err="1" smtClean="0"/>
              <a:t>Geometric</a:t>
            </a:r>
            <a:r>
              <a:rPr lang="nl-BE" dirty="0" smtClean="0"/>
              <a:t> model</a:t>
            </a:r>
          </a:p>
          <a:p>
            <a:r>
              <a:rPr lang="nl-BE" dirty="0" err="1" smtClean="0"/>
              <a:t>Tracking</a:t>
            </a:r>
            <a:endParaRPr lang="nl-BE" dirty="0" smtClean="0"/>
          </a:p>
          <a:p>
            <a:r>
              <a:rPr lang="nl-BE" dirty="0" smtClean="0"/>
              <a:t>Hybride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Aanpakken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5040560"/>
          </a:xfrm>
        </p:spPr>
        <p:txBody>
          <a:bodyPr>
            <a:normAutofit fontScale="85000" lnSpcReduction="20000"/>
          </a:bodyPr>
          <a:lstStyle/>
          <a:p>
            <a:r>
              <a:rPr lang="nl-BE" dirty="0" err="1" smtClean="0"/>
              <a:t>Appearance</a:t>
            </a:r>
            <a:r>
              <a:rPr lang="nl-BE" dirty="0" smtClean="0"/>
              <a:t> </a:t>
            </a:r>
            <a:r>
              <a:rPr lang="nl-BE" dirty="0" err="1" smtClean="0"/>
              <a:t>template</a:t>
            </a:r>
            <a:endParaRPr lang="nl-BE" dirty="0" smtClean="0"/>
          </a:p>
          <a:p>
            <a:r>
              <a:rPr lang="nl-BE" dirty="0" smtClean="0"/>
              <a:t>Detector </a:t>
            </a:r>
            <a:r>
              <a:rPr lang="nl-BE" dirty="0" err="1" smtClean="0"/>
              <a:t>array</a:t>
            </a:r>
            <a:endParaRPr lang="nl-BE" dirty="0" smtClean="0"/>
          </a:p>
          <a:p>
            <a:r>
              <a:rPr lang="nl-BE" b="1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Nonlinear</a:t>
            </a:r>
            <a:r>
              <a:rPr lang="nl-BE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</a:t>
            </a:r>
            <a:r>
              <a:rPr lang="nl-BE" b="1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regression</a:t>
            </a:r>
            <a:endParaRPr lang="nl-BE" b="1" dirty="0" smtClean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Brown, L. M., and Tran, Y.-L. Comparative study of coarse head pose estimation (2002)</a:t>
            </a:r>
          </a:p>
          <a:p>
            <a:pPr lvl="1"/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Li, Y., Gong, S., </a:t>
            </a:r>
            <a:r>
              <a:rPr lang="en-US" dirty="0" err="1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Sherrah</a:t>
            </a:r>
            <a:r>
              <a:rPr lang="en-US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, J., and Liddell, H. M. Support vector machine (2003)</a:t>
            </a:r>
          </a:p>
          <a:p>
            <a:r>
              <a:rPr lang="nl-BE" dirty="0" err="1" smtClean="0"/>
              <a:t>Manifold</a:t>
            </a:r>
            <a:r>
              <a:rPr lang="nl-BE" dirty="0" smtClean="0"/>
              <a:t> </a:t>
            </a:r>
            <a:r>
              <a:rPr lang="nl-BE" dirty="0" err="1" smtClean="0"/>
              <a:t>embedding</a:t>
            </a:r>
            <a:endParaRPr lang="nl-BE" dirty="0" smtClean="0"/>
          </a:p>
          <a:p>
            <a:r>
              <a:rPr lang="nl-BE" dirty="0" err="1" smtClean="0"/>
              <a:t>Flexible</a:t>
            </a:r>
            <a:r>
              <a:rPr lang="nl-BE" dirty="0" smtClean="0"/>
              <a:t> model</a:t>
            </a:r>
          </a:p>
          <a:p>
            <a:r>
              <a:rPr lang="nl-BE" dirty="0" err="1" smtClean="0"/>
              <a:t>Geometric</a:t>
            </a:r>
            <a:r>
              <a:rPr lang="nl-BE" dirty="0" smtClean="0"/>
              <a:t> model</a:t>
            </a:r>
          </a:p>
          <a:p>
            <a:r>
              <a:rPr lang="nl-BE" dirty="0" err="1" smtClean="0"/>
              <a:t>Tracking</a:t>
            </a:r>
            <a:endParaRPr lang="nl-BE" dirty="0" smtClean="0"/>
          </a:p>
          <a:p>
            <a:r>
              <a:rPr lang="nl-BE" dirty="0" smtClean="0"/>
              <a:t>Hybride</a:t>
            </a:r>
          </a:p>
          <a:p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Nonlinear</a:t>
            </a:r>
            <a:r>
              <a:rPr lang="nl-BE" dirty="0" smtClean="0"/>
              <a:t> </a:t>
            </a:r>
            <a:r>
              <a:rPr lang="nl-BE" dirty="0" err="1" smtClean="0"/>
              <a:t>regression</a:t>
            </a:r>
            <a:endParaRPr lang="nl-BE" dirty="0"/>
          </a:p>
        </p:txBody>
      </p:sp>
      <p:sp>
        <p:nvSpPr>
          <p:cNvPr id="5" name="Tijdelijke aanduiding voor inhoud 4"/>
          <p:cNvSpPr>
            <a:spLocks noGrp="1"/>
          </p:cNvSpPr>
          <p:nvPr>
            <p:ph idx="1"/>
          </p:nvPr>
        </p:nvSpPr>
        <p:spPr>
          <a:xfrm>
            <a:off x="467544" y="1340768"/>
            <a:ext cx="8219256" cy="4525963"/>
          </a:xfrm>
        </p:spPr>
        <p:txBody>
          <a:bodyPr>
            <a:normAutofit/>
          </a:bodyPr>
          <a:lstStyle/>
          <a:p>
            <a:r>
              <a:rPr lang="nl-BE" dirty="0" err="1"/>
              <a:t>m</a:t>
            </a:r>
            <a:r>
              <a:rPr lang="nl-BE" dirty="0" err="1" smtClean="0"/>
              <a:t>apping</a:t>
            </a:r>
            <a:r>
              <a:rPr lang="nl-BE" dirty="0" smtClean="0"/>
              <a:t> image/feature data </a:t>
            </a:r>
            <a:r>
              <a:rPr lang="nl-BE" dirty="0" smtClean="0">
                <a:sym typeface="Wingdings" pitchFamily="2" charset="2"/>
              </a:rPr>
              <a:t> pose</a:t>
            </a:r>
          </a:p>
          <a:p>
            <a:pPr lvl="1"/>
            <a:r>
              <a:rPr lang="nl-BE" dirty="0" err="1" smtClean="0">
                <a:sym typeface="Wingdings" pitchFamily="2" charset="2"/>
              </a:rPr>
              <a:t>Neural</a:t>
            </a:r>
            <a:r>
              <a:rPr lang="nl-BE" dirty="0" smtClean="0">
                <a:sym typeface="Wingdings" pitchFamily="2" charset="2"/>
              </a:rPr>
              <a:t> </a:t>
            </a:r>
            <a:r>
              <a:rPr lang="nl-BE" dirty="0" err="1" smtClean="0">
                <a:sym typeface="Wingdings" pitchFamily="2" charset="2"/>
              </a:rPr>
              <a:t>networks</a:t>
            </a:r>
            <a:endParaRPr lang="nl-BE" dirty="0" smtClean="0">
              <a:sym typeface="Wingdings" pitchFamily="2" charset="2"/>
            </a:endParaRPr>
          </a:p>
          <a:p>
            <a:pPr lvl="1"/>
            <a:r>
              <a:rPr lang="nl-BE" dirty="0" smtClean="0">
                <a:sym typeface="Wingdings" pitchFamily="2" charset="2"/>
              </a:rPr>
              <a:t>Support vector machines</a:t>
            </a:r>
            <a:endParaRPr lang="nl-BE" dirty="0"/>
          </a:p>
        </p:txBody>
      </p:sp>
      <p:pic>
        <p:nvPicPr>
          <p:cNvPr id="2051" name="Picture 3" descr="C:\Users\Philippe\Documents\My Dropbox\Computer Vision\presentatie\img\nonlinre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11760" y="2420888"/>
            <a:ext cx="4344027" cy="3655955"/>
          </a:xfrm>
          <a:prstGeom prst="rect">
            <a:avLst/>
          </a:prstGeom>
          <a:noFill/>
        </p:spPr>
      </p:pic>
      <p:pic>
        <p:nvPicPr>
          <p:cNvPr id="2050" name="Picture 2" descr="C:\Users\Philippe\Documents\My Dropbox\Computer Vision\verslag\img\svm.jpg"/>
          <p:cNvPicPr>
            <a:picLocks noChangeAspect="1" noChangeArrowheads="1"/>
          </p:cNvPicPr>
          <p:nvPr/>
        </p:nvPicPr>
        <p:blipFill>
          <a:blip r:embed="rId3" cstate="print"/>
          <a:srcRect t="16400"/>
          <a:stretch>
            <a:fillRect/>
          </a:stretch>
        </p:blipFill>
        <p:spPr bwMode="auto">
          <a:xfrm>
            <a:off x="1619672" y="3140968"/>
            <a:ext cx="5724128" cy="3589008"/>
          </a:xfrm>
          <a:prstGeom prst="rect">
            <a:avLst/>
          </a:prstGeom>
          <a:noFill/>
        </p:spPr>
      </p:pic>
      <p:pic>
        <p:nvPicPr>
          <p:cNvPr id="3074" name="Picture 2" descr="http://www.microstat-analytics.com/images/en/MLP.gif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63688" y="3284984"/>
            <a:ext cx="5649345" cy="316883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 smtClean="0"/>
              <a:t>Nonlinear</a:t>
            </a:r>
            <a:r>
              <a:rPr lang="nl-BE" dirty="0" smtClean="0"/>
              <a:t> </a:t>
            </a:r>
            <a:r>
              <a:rPr lang="nl-BE" dirty="0" err="1" smtClean="0"/>
              <a:t>regression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1628800"/>
            <a:ext cx="8229600" cy="4525963"/>
          </a:xfrm>
        </p:spPr>
        <p:txBody>
          <a:bodyPr/>
          <a:lstStyle/>
          <a:p>
            <a:pPr>
              <a:buFont typeface="Calibri" pitchFamily="34" charset="0"/>
              <a:buChar char="+"/>
            </a:pPr>
            <a:r>
              <a:rPr lang="nl-BE" dirty="0" smtClean="0"/>
              <a:t>goede resultaten</a:t>
            </a:r>
          </a:p>
          <a:p>
            <a:pPr lvl="1">
              <a:buFont typeface="Arial" pitchFamily="34" charset="0"/>
              <a:buChar char="•"/>
            </a:pPr>
            <a:r>
              <a:rPr lang="nl-BE" dirty="0" smtClean="0"/>
              <a:t>Performantie</a:t>
            </a:r>
          </a:p>
          <a:p>
            <a:pPr lvl="1">
              <a:buFont typeface="Arial" pitchFamily="34" charset="0"/>
              <a:buChar char="•"/>
            </a:pPr>
            <a:r>
              <a:rPr lang="nl-BE" dirty="0" smtClean="0"/>
              <a:t>Nauwkeurigheid</a:t>
            </a:r>
          </a:p>
          <a:p>
            <a:pPr>
              <a:buFont typeface="Calibri" pitchFamily="34" charset="0"/>
              <a:buChar char="+"/>
            </a:pPr>
            <a:r>
              <a:rPr lang="nl-BE" dirty="0" smtClean="0"/>
              <a:t>goede ondersteuning</a:t>
            </a:r>
          </a:p>
          <a:p>
            <a:pPr lvl="1">
              <a:buFont typeface="Arial" pitchFamily="34" charset="0"/>
              <a:buChar char="•"/>
            </a:pPr>
            <a:r>
              <a:rPr lang="nl-BE" dirty="0" smtClean="0"/>
              <a:t>NN toolbox </a:t>
            </a:r>
            <a:r>
              <a:rPr lang="nl-BE" cap="small" dirty="0" smtClean="0"/>
              <a:t>Matlab</a:t>
            </a:r>
          </a:p>
          <a:p>
            <a:pPr lvl="1">
              <a:buFont typeface="Arial" pitchFamily="34" charset="0"/>
              <a:buChar char="•"/>
            </a:pPr>
            <a:r>
              <a:rPr lang="nl-BE" dirty="0" smtClean="0"/>
              <a:t>LS-SVMlab, LIBSVM, SVM</a:t>
            </a:r>
            <a:r>
              <a:rPr lang="nl-BE" i="1" baseline="30000" dirty="0" smtClean="0"/>
              <a:t>light</a:t>
            </a:r>
            <a:r>
              <a:rPr lang="nl-BE" dirty="0" smtClean="0"/>
              <a:t>, … </a:t>
            </a:r>
          </a:p>
          <a:p>
            <a:pPr>
              <a:buFont typeface="Calibri" pitchFamily="34" charset="0"/>
              <a:buChar char="-"/>
            </a:pPr>
            <a:r>
              <a:rPr lang="nl-BE" dirty="0" smtClean="0"/>
              <a:t>gevoelig voor </a:t>
            </a:r>
            <a:r>
              <a:rPr lang="nl-BE" dirty="0" err="1" smtClean="0"/>
              <a:t>head</a:t>
            </a:r>
            <a:r>
              <a:rPr lang="nl-BE" dirty="0" smtClean="0"/>
              <a:t> </a:t>
            </a:r>
            <a:r>
              <a:rPr lang="nl-BE" dirty="0" err="1" smtClean="0"/>
              <a:t>localization</a:t>
            </a:r>
            <a:endParaRPr lang="nl-BE" dirty="0" smtClean="0"/>
          </a:p>
          <a:p>
            <a:pPr lvl="1">
              <a:buFont typeface="Arial" pitchFamily="34" charset="0"/>
              <a:buChar char="•"/>
            </a:pPr>
            <a:r>
              <a:rPr lang="nl-BE" dirty="0" smtClean="0"/>
              <a:t>Minder relevant</a:t>
            </a:r>
          </a:p>
          <a:p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Algemeen proces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467544" y="1268760"/>
            <a:ext cx="8229600" cy="4525963"/>
          </a:xfrm>
        </p:spPr>
        <p:txBody>
          <a:bodyPr/>
          <a:lstStyle/>
          <a:p>
            <a:r>
              <a:rPr lang="nl-BE" dirty="0" smtClean="0"/>
              <a:t>Representatie feature data</a:t>
            </a:r>
          </a:p>
          <a:p>
            <a:r>
              <a:rPr lang="nl-BE" dirty="0" smtClean="0"/>
              <a:t>Training</a:t>
            </a:r>
          </a:p>
          <a:p>
            <a:pPr lvl="1"/>
            <a:r>
              <a:rPr lang="nl-BE" dirty="0" smtClean="0"/>
              <a:t>parameters</a:t>
            </a:r>
          </a:p>
          <a:p>
            <a:r>
              <a:rPr lang="nl-BE" dirty="0" smtClean="0"/>
              <a:t>Voorspellen met model</a:t>
            </a:r>
          </a:p>
          <a:p>
            <a:pPr lvl="1"/>
            <a:r>
              <a:rPr lang="nl-BE" dirty="0" err="1" smtClean="0"/>
              <a:t>Yaw</a:t>
            </a:r>
            <a:r>
              <a:rPr lang="nl-BE" dirty="0" smtClean="0"/>
              <a:t> &gt; </a:t>
            </a:r>
            <a:r>
              <a:rPr lang="nl-BE" dirty="0" err="1" smtClean="0"/>
              <a:t>Pitch</a:t>
            </a:r>
            <a:endParaRPr lang="nl-BE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251520" y="4005064"/>
          <a:ext cx="8379118" cy="1224136"/>
        </p:xfrm>
        <a:graphic>
          <a:graphicData uri="http://schemas.openxmlformats.org/presentationml/2006/ole">
            <p:oleObj spid="_x0000_s1026" name="Acrobat Document" r:id="rId4" imgW="12325085" imgH="1800090" progId="AcroExch.Document.7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BE"/>
          </a:p>
        </p:txBody>
      </p: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179512" y="1700808"/>
          <a:ext cx="8874640" cy="1296144"/>
        </p:xfrm>
        <a:graphic>
          <a:graphicData uri="http://schemas.openxmlformats.org/presentationml/2006/ole">
            <p:oleObj spid="_x0000_s19458" name="Acrobat Document" r:id="rId4" imgW="12325085" imgH="1800090" progId="AcroExch.Document.7">
              <p:embed/>
            </p:oleObj>
          </a:graphicData>
        </a:graphic>
      </p:graphicFrame>
      <p:pic>
        <p:nvPicPr>
          <p:cNvPr id="5" name="Picture 4" descr="C:\Users\Philippe\Documents\My Dropbox\Computer Vision\presentatie\img\bs019_original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0" y="2636912"/>
            <a:ext cx="1625600" cy="2184400"/>
          </a:xfrm>
          <a:prstGeom prst="rect">
            <a:avLst/>
          </a:prstGeom>
          <a:noFill/>
        </p:spPr>
      </p:pic>
      <p:pic>
        <p:nvPicPr>
          <p:cNvPr id="6" name="Picture 5" descr="C:\Users\Philippe\Documents\My Dropbox\Computer Vision\presentatie\img\small.png"/>
          <p:cNvPicPr>
            <a:picLocks noChangeAspect="1" noChangeArrowheads="1"/>
          </p:cNvPicPr>
          <p:nvPr/>
        </p:nvPicPr>
        <p:blipFill>
          <a:blip r:embed="rId6" cstate="print"/>
          <a:srcRect l="38571" t="27885" r="38286" b="40938"/>
          <a:stretch>
            <a:fillRect/>
          </a:stretch>
        </p:blipFill>
        <p:spPr bwMode="auto">
          <a:xfrm>
            <a:off x="1691680" y="3212976"/>
            <a:ext cx="1368152" cy="1203672"/>
          </a:xfrm>
          <a:prstGeom prst="rect">
            <a:avLst/>
          </a:prstGeom>
          <a:noFill/>
        </p:spPr>
      </p:pic>
      <p:pic>
        <p:nvPicPr>
          <p:cNvPr id="7" name="Picture 6" descr="C:\Users\Philippe\Documents\My Dropbox\Computer Vision\presentatie\img\grey.png"/>
          <p:cNvPicPr>
            <a:picLocks noChangeAspect="1" noChangeArrowheads="1"/>
          </p:cNvPicPr>
          <p:nvPr/>
        </p:nvPicPr>
        <p:blipFill>
          <a:blip r:embed="rId7" cstate="print"/>
          <a:srcRect l="38429" t="26375" r="38429" b="38188"/>
          <a:stretch>
            <a:fillRect/>
          </a:stretch>
        </p:blipFill>
        <p:spPr bwMode="auto">
          <a:xfrm>
            <a:off x="2843808" y="3140968"/>
            <a:ext cx="1368152" cy="1368152"/>
          </a:xfrm>
          <a:prstGeom prst="rect">
            <a:avLst/>
          </a:prstGeom>
          <a:noFill/>
        </p:spPr>
      </p:pic>
      <p:pic>
        <p:nvPicPr>
          <p:cNvPr id="8" name="Picture 7" descr="C:\Users\Philippe\Documents\My Dropbox\Computer Vision\presentatie\img\histeq.png"/>
          <p:cNvPicPr>
            <a:picLocks noChangeAspect="1" noChangeArrowheads="1"/>
          </p:cNvPicPr>
          <p:nvPr/>
        </p:nvPicPr>
        <p:blipFill>
          <a:blip r:embed="rId8" cstate="print"/>
          <a:srcRect l="38429" t="26375" r="38429" b="38188"/>
          <a:stretch>
            <a:fillRect/>
          </a:stretch>
        </p:blipFill>
        <p:spPr bwMode="auto">
          <a:xfrm>
            <a:off x="3995936" y="3140968"/>
            <a:ext cx="1368152" cy="1368152"/>
          </a:xfrm>
          <a:prstGeom prst="rect">
            <a:avLst/>
          </a:prstGeom>
          <a:noFill/>
        </p:spPr>
      </p:pic>
      <p:sp>
        <p:nvSpPr>
          <p:cNvPr id="20" name="Tijdelijke aanduiding voor inhoud 2"/>
          <p:cNvSpPr>
            <a:spLocks noGrp="1"/>
          </p:cNvSpPr>
          <p:nvPr>
            <p:ph idx="1"/>
          </p:nvPr>
        </p:nvSpPr>
        <p:spPr>
          <a:xfrm>
            <a:off x="395536" y="3068960"/>
            <a:ext cx="6696744" cy="3445843"/>
          </a:xfrm>
        </p:spPr>
        <p:txBody>
          <a:bodyPr>
            <a:normAutofit fontScale="92500" lnSpcReduction="10000"/>
          </a:bodyPr>
          <a:lstStyle/>
          <a:p>
            <a:r>
              <a:rPr lang="nl-BE" dirty="0" smtClean="0"/>
              <a:t>PCA: </a:t>
            </a:r>
            <a:r>
              <a:rPr lang="nl-BE" dirty="0" err="1" smtClean="0"/>
              <a:t>dimensionaliteitsreductie</a:t>
            </a:r>
            <a:endParaRPr lang="nl-BE" dirty="0" smtClean="0"/>
          </a:p>
          <a:p>
            <a:pPr lvl="1"/>
            <a:r>
              <a:rPr lang="nl-BE" dirty="0" smtClean="0"/>
              <a:t>Kiezen van een </a:t>
            </a:r>
            <a:r>
              <a:rPr lang="nl-BE" dirty="0" err="1" smtClean="0"/>
              <a:t>orthogonale</a:t>
            </a:r>
            <a:r>
              <a:rPr lang="nl-BE" dirty="0" smtClean="0"/>
              <a:t> set van variabelen (</a:t>
            </a:r>
            <a:r>
              <a:rPr lang="nl-BE" dirty="0" smtClean="0"/>
              <a:t>20 principale componenten)</a:t>
            </a:r>
            <a:endParaRPr lang="nl-BE" dirty="0" smtClean="0"/>
          </a:p>
          <a:p>
            <a:pPr lvl="1"/>
            <a:r>
              <a:rPr lang="nl-BE" dirty="0" smtClean="0"/>
              <a:t>Opeenvolgende componenten dalen in belang van aandeel van variatie in trainingsset</a:t>
            </a:r>
          </a:p>
          <a:p>
            <a:pPr lvl="1"/>
            <a:r>
              <a:rPr lang="nl-BE" dirty="0" smtClean="0"/>
              <a:t>Projectie van elke testimage op ruimte opgespannen door </a:t>
            </a:r>
            <a:r>
              <a:rPr lang="nl-BE" dirty="0" err="1" smtClean="0"/>
              <a:t>orthogonale</a:t>
            </a:r>
            <a:r>
              <a:rPr lang="nl-BE" dirty="0" smtClean="0"/>
              <a:t> set</a:t>
            </a:r>
          </a:p>
        </p:txBody>
      </p:sp>
      <p:pic>
        <p:nvPicPr>
          <p:cNvPr id="19460" name="Picture 4" descr="http://www.cs.cornell.edu/courses/cs322/2008sp/images/thumb_PCA.png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588224" y="3789040"/>
            <a:ext cx="2381250" cy="2257426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smtClean="0"/>
              <a:t>Implementatie</a:t>
            </a:r>
            <a:endParaRPr lang="nl-BE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nl-BE" dirty="0" smtClean="0"/>
              <a:t>Neurale netwerken (NN)</a:t>
            </a:r>
          </a:p>
          <a:p>
            <a:pPr lvl="1"/>
            <a:r>
              <a:rPr lang="nl-BE" dirty="0" smtClean="0"/>
              <a:t>2 </a:t>
            </a:r>
            <a:r>
              <a:rPr lang="nl-BE" dirty="0" err="1" smtClean="0"/>
              <a:t>multilayer</a:t>
            </a:r>
            <a:r>
              <a:rPr lang="nl-BE" dirty="0" smtClean="0"/>
              <a:t> </a:t>
            </a:r>
            <a:r>
              <a:rPr lang="nl-BE" dirty="0" err="1" smtClean="0"/>
              <a:t>perceptron</a:t>
            </a:r>
            <a:r>
              <a:rPr lang="nl-BE" dirty="0" smtClean="0"/>
              <a:t> (MLP)</a:t>
            </a:r>
          </a:p>
          <a:p>
            <a:pPr lvl="2"/>
            <a:r>
              <a:rPr lang="nl-BE" dirty="0" err="1" smtClean="0"/>
              <a:t>Backpropagation</a:t>
            </a:r>
            <a:r>
              <a:rPr lang="nl-BE" dirty="0" smtClean="0"/>
              <a:t> </a:t>
            </a:r>
            <a:r>
              <a:rPr lang="nl-BE" dirty="0" err="1" smtClean="0"/>
              <a:t>conjugate</a:t>
            </a:r>
            <a:r>
              <a:rPr lang="nl-BE" dirty="0" smtClean="0"/>
              <a:t> </a:t>
            </a:r>
            <a:r>
              <a:rPr lang="nl-BE" dirty="0" err="1" smtClean="0"/>
              <a:t>gradient</a:t>
            </a:r>
            <a:r>
              <a:rPr lang="nl-BE" dirty="0" smtClean="0"/>
              <a:t> algoritme</a:t>
            </a:r>
          </a:p>
          <a:p>
            <a:pPr lvl="1"/>
            <a:r>
              <a:rPr lang="nl-BE" dirty="0" err="1" smtClean="0"/>
              <a:t>Cross-validation</a:t>
            </a:r>
            <a:r>
              <a:rPr lang="nl-BE" dirty="0" smtClean="0"/>
              <a:t> (verhouding)</a:t>
            </a:r>
          </a:p>
          <a:p>
            <a:pPr lvl="1"/>
            <a:r>
              <a:rPr lang="nl-BE" dirty="0" err="1" smtClean="0"/>
              <a:t>Hidden</a:t>
            </a:r>
            <a:r>
              <a:rPr lang="nl-BE" dirty="0" smtClean="0"/>
              <a:t> </a:t>
            </a:r>
            <a:r>
              <a:rPr lang="nl-BE" dirty="0" err="1" smtClean="0"/>
              <a:t>layer</a:t>
            </a:r>
            <a:r>
              <a:rPr lang="nl-BE" dirty="0" smtClean="0"/>
              <a:t> </a:t>
            </a:r>
            <a:r>
              <a:rPr lang="nl-BE" dirty="0" err="1" smtClean="0"/>
              <a:t>size</a:t>
            </a:r>
            <a:endParaRPr lang="nl-BE" dirty="0" smtClean="0"/>
          </a:p>
          <a:p>
            <a:r>
              <a:rPr lang="nl-BE" dirty="0" smtClean="0"/>
              <a:t>Support vector machines (SVM)</a:t>
            </a:r>
          </a:p>
          <a:p>
            <a:pPr lvl="1"/>
            <a:r>
              <a:rPr lang="nl-BE" dirty="0" smtClean="0"/>
              <a:t>2 x </a:t>
            </a:r>
            <a:r>
              <a:rPr lang="nl-BE" dirty="0" err="1" smtClean="0"/>
              <a:t>Gaussische</a:t>
            </a:r>
            <a:r>
              <a:rPr lang="nl-BE" dirty="0" smtClean="0"/>
              <a:t> RBF </a:t>
            </a:r>
            <a:r>
              <a:rPr lang="nl-BE" dirty="0" err="1" smtClean="0"/>
              <a:t>kernel</a:t>
            </a:r>
            <a:endParaRPr lang="nl-BE" dirty="0" smtClean="0"/>
          </a:p>
          <a:p>
            <a:pPr lvl="2"/>
            <a:r>
              <a:rPr lang="nl-BE" dirty="0" smtClean="0"/>
              <a:t>Regularisatieparameter γ (kost misclassificaties)</a:t>
            </a:r>
          </a:p>
          <a:p>
            <a:pPr lvl="2"/>
            <a:r>
              <a:rPr lang="nl-BE" dirty="0" err="1" smtClean="0"/>
              <a:t>Squared</a:t>
            </a:r>
            <a:r>
              <a:rPr lang="nl-BE" dirty="0" smtClean="0"/>
              <a:t> </a:t>
            </a:r>
            <a:r>
              <a:rPr lang="nl-BE" dirty="0" err="1" smtClean="0"/>
              <a:t>bandwith</a:t>
            </a:r>
            <a:r>
              <a:rPr lang="nl-BE" dirty="0" smtClean="0"/>
              <a:t> </a:t>
            </a:r>
            <a:r>
              <a:rPr lang="el-GR" dirty="0" smtClean="0"/>
              <a:t>σ</a:t>
            </a:r>
            <a:r>
              <a:rPr lang="nl-BE" dirty="0" smtClean="0"/>
              <a:t>² (</a:t>
            </a:r>
            <a:r>
              <a:rPr lang="nl-BE" dirty="0" err="1" smtClean="0"/>
              <a:t>smoothness</a:t>
            </a:r>
            <a:r>
              <a:rPr lang="nl-BE" dirty="0" smtClean="0"/>
              <a:t> beslissingsoppervlak)</a:t>
            </a:r>
          </a:p>
          <a:p>
            <a:pPr lvl="1"/>
            <a:r>
              <a:rPr lang="nl-BE" dirty="0" smtClean="0"/>
              <a:t>10 </a:t>
            </a:r>
            <a:r>
              <a:rPr lang="nl-BE" dirty="0" err="1" smtClean="0"/>
              <a:t>fold</a:t>
            </a:r>
            <a:r>
              <a:rPr lang="nl-BE" dirty="0" smtClean="0"/>
              <a:t> </a:t>
            </a:r>
            <a:r>
              <a:rPr lang="nl-BE" dirty="0" err="1" smtClean="0"/>
              <a:t>cross-validation</a:t>
            </a:r>
            <a:endParaRPr lang="nl-BE" dirty="0" smtClean="0"/>
          </a:p>
          <a:p>
            <a:pPr lvl="1"/>
            <a:r>
              <a:rPr lang="nl-BE" dirty="0" smtClean="0"/>
              <a:t>Bepaling parameters via coupled </a:t>
            </a:r>
            <a:r>
              <a:rPr lang="nl-BE" dirty="0" err="1" smtClean="0"/>
              <a:t>simulated</a:t>
            </a:r>
            <a:r>
              <a:rPr lang="nl-BE" dirty="0" smtClean="0"/>
              <a:t> </a:t>
            </a:r>
            <a:r>
              <a:rPr lang="nl-BE" dirty="0" err="1" smtClean="0"/>
              <a:t>annealing</a:t>
            </a:r>
            <a:r>
              <a:rPr lang="nl-BE" dirty="0" smtClean="0"/>
              <a:t> + simplex methode</a:t>
            </a:r>
          </a:p>
          <a:p>
            <a:pPr lvl="2"/>
            <a:endParaRPr lang="nl-BE" dirty="0" smtClean="0"/>
          </a:p>
          <a:p>
            <a:pPr lvl="2"/>
            <a:endParaRPr lang="nl-BE" dirty="0" smtClean="0"/>
          </a:p>
          <a:p>
            <a:pPr lvl="2"/>
            <a:endParaRPr lang="nl-BE" dirty="0" smtClean="0"/>
          </a:p>
          <a:p>
            <a:pPr lvl="1"/>
            <a:endParaRPr lang="nl-BE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1633</TotalTime>
  <Words>484</Words>
  <Application>Microsoft Office PowerPoint</Application>
  <PresentationFormat>Diavoorstelling (4:3)</PresentationFormat>
  <Paragraphs>134</Paragraphs>
  <Slides>19</Slides>
  <Notes>4</Notes>
  <HiddenSlides>0</HiddenSlides>
  <MMClips>0</MMClips>
  <ScaleCrop>false</ScaleCrop>
  <HeadingPairs>
    <vt:vector size="6" baseType="variant">
      <vt:variant>
        <vt:lpstr>Thema</vt:lpstr>
      </vt:variant>
      <vt:variant>
        <vt:i4>1</vt:i4>
      </vt:variant>
      <vt:variant>
        <vt:lpstr>Ingesloten OLE-bronprogramma's</vt:lpstr>
      </vt:variant>
      <vt:variant>
        <vt:i4>1</vt:i4>
      </vt:variant>
      <vt:variant>
        <vt:lpstr>Diatitels</vt:lpstr>
      </vt:variant>
      <vt:variant>
        <vt:i4>19</vt:i4>
      </vt:variant>
    </vt:vector>
  </HeadingPairs>
  <TitlesOfParts>
    <vt:vector size="21" baseType="lpstr">
      <vt:lpstr>Office-thema</vt:lpstr>
      <vt:lpstr>Acrobat Document</vt:lpstr>
      <vt:lpstr>Head pose estimation</vt:lpstr>
      <vt:lpstr>Inhoudsopgave</vt:lpstr>
      <vt:lpstr>Aanpakken</vt:lpstr>
      <vt:lpstr>Aanpakken</vt:lpstr>
      <vt:lpstr>Nonlinear regression</vt:lpstr>
      <vt:lpstr>Nonlinear regression</vt:lpstr>
      <vt:lpstr>Algemeen proces</vt:lpstr>
      <vt:lpstr>Dia 8</vt:lpstr>
      <vt:lpstr>Implementatie</vt:lpstr>
      <vt:lpstr>Experimenten: NN</vt:lpstr>
      <vt:lpstr>Experimenten SVM</vt:lpstr>
      <vt:lpstr>Voorbeelden NN - SVM</vt:lpstr>
      <vt:lpstr>NN vs SVM</vt:lpstr>
      <vt:lpstr>Gezichtsherkenning</vt:lpstr>
      <vt:lpstr>Aanpakken</vt:lpstr>
      <vt:lpstr>Implementatie</vt:lpstr>
      <vt:lpstr>Conclusie: Pose-estimatie</vt:lpstr>
      <vt:lpstr>Conclusie: Gezichtsherkenning</vt:lpstr>
      <vt:lpstr>Conclusie: Uitbreidingen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Head pose estimation</dc:title>
  <dc:creator>Philippe Tanghe</dc:creator>
  <cp:lastModifiedBy>Philippe Tanghe</cp:lastModifiedBy>
  <cp:revision>71</cp:revision>
  <dcterms:created xsi:type="dcterms:W3CDTF">2011-06-29T14:01:31Z</dcterms:created>
  <dcterms:modified xsi:type="dcterms:W3CDTF">2011-07-01T07:54:46Z</dcterms:modified>
</cp:coreProperties>
</file>